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426" y="54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69053800375444E-2"/>
          <c:y val="3.1686402613311598E-2"/>
          <c:w val="0.79174821264528505"/>
          <c:h val="0.82392813393221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Вариант 7.1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sz="15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</c:dLbls>
          <c:cat>
            <c:strRef>
              <c:f>categories</c:f>
              <c:strCache>
                <c:ptCount val="3"/>
                <c:pt idx="0">
                  <c:v>2020-2021 учебный год</c:v>
                </c:pt>
                <c:pt idx="1">
                  <c:v>2021-2022 учебный год</c:v>
                </c:pt>
                <c:pt idx="2">
                  <c:v>2022-2023 учебный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Вариант 7.2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sz="15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</c:dLbls>
          <c:cat>
            <c:strRef>
              <c:f>categories</c:f>
              <c:strCache>
                <c:ptCount val="3"/>
                <c:pt idx="0">
                  <c:v>2020-2021 учебный год</c:v>
                </c:pt>
                <c:pt idx="1">
                  <c:v>2021-2022 учебный год</c:v>
                </c:pt>
                <c:pt idx="2">
                  <c:v>2022-2023 учебный год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Вариант 6.1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sz="15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</c:dLbls>
          <c:cat>
            <c:strRef>
              <c:f>categories</c:f>
              <c:strCache>
                <c:ptCount val="3"/>
                <c:pt idx="0">
                  <c:v>2020-2021 учебный год</c:v>
                </c:pt>
                <c:pt idx="1">
                  <c:v>2021-2022 учебный год</c:v>
                </c:pt>
                <c:pt idx="2">
                  <c:v>2022-2023 учебный год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Вариант 5.1</c:v>
                </c:pt>
              </c:strCache>
            </c:strRef>
          </c:tx>
          <c:spPr>
            <a:solidFill>
              <a:srgbClr val="579D1C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sz="15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</c:dLbls>
          <c:cat>
            <c:strRef>
              <c:f>categories</c:f>
              <c:strCache>
                <c:ptCount val="3"/>
                <c:pt idx="0">
                  <c:v>2020-2021 учебный год</c:v>
                </c:pt>
                <c:pt idx="1">
                  <c:v>2021-2022 учебный год</c:v>
                </c:pt>
                <c:pt idx="2">
                  <c:v>2022-2023 учебный год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318592"/>
        <c:axId val="34328576"/>
      </c:barChart>
      <c:catAx>
        <c:axId val="34318592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5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ru-RU"/>
          </a:p>
        </c:txPr>
        <c:crossAx val="34328576"/>
        <c:crosses val="autoZero"/>
        <c:auto val="1"/>
        <c:lblAlgn val="ctr"/>
        <c:lblOffset val="100"/>
        <c:noMultiLvlLbl val="0"/>
      </c:catAx>
      <c:valAx>
        <c:axId val="34328576"/>
        <c:scaling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ru-RU"/>
          </a:p>
        </c:txPr>
        <c:crossAx val="34318592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5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9B9B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DROBO-FS\QuickDrops\JB\PPTX NG\Droplets\LightingOverlay.png"/>
          <p:cNvPicPr/>
          <p:nvPr/>
        </p:nvPicPr>
        <p:blipFill>
          <a:blip r:embed="rId14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280" cy="935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099280" cy="32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9B9B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\\DROBO-FS\QuickDrops\JB\PPTX NG\Droplets\LightingOverlay.png"/>
          <p:cNvPicPr/>
          <p:nvPr/>
        </p:nvPicPr>
        <p:blipFill>
          <a:blip r:embed="rId14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fgosreestr.ru/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gosreestr.ru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gosreestr.ru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95840" y="0"/>
            <a:ext cx="9883800" cy="567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84000"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2400" b="0" strike="noStrike" spc="-1">
                <a:solidFill>
                  <a:srgbClr val="050505"/>
                </a:solidFill>
                <a:latin typeface="Verdana"/>
                <a:ea typeface="Verdana"/>
              </a:rPr>
              <a:t>Образовательный трек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50505"/>
                </a:solidFill>
                <a:latin typeface="Verdana"/>
                <a:ea typeface="Verdana"/>
              </a:rPr>
              <a:t>«Обучаем эффективно: особенности разработки рабочей программы по предмету для обучающихся с ОВЗ»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50505"/>
                </a:solidFill>
                <a:latin typeface="Verdana"/>
                <a:ea typeface="Verdana"/>
              </a:rPr>
              <a:t>Проектирование рабочей программы по учебному предмету в соответствии с требованиями ФГОС НОО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50505"/>
                </a:solidFill>
                <a:latin typeface="Verdana"/>
                <a:ea typeface="Verdana"/>
              </a:rPr>
              <a:t>обучающихся с ОВЗ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050505"/>
                </a:solidFill>
                <a:latin typeface="Verdana"/>
                <a:ea typeface="Verdana"/>
              </a:rPr>
              <a:t>(из опыта работы)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50505"/>
                </a:solidFill>
                <a:latin typeface="Times New Roman"/>
                <a:ea typeface="Verdana"/>
              </a:rPr>
              <a:t>Подготовили: Клепикова М.Н., заместитель директора по УВР,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50505"/>
                </a:solidFill>
                <a:latin typeface="Times New Roman"/>
                <a:ea typeface="Verdana"/>
              </a:rPr>
              <a:t>     </a:t>
            </a:r>
            <a:r>
              <a:rPr lang="ru-RU" sz="2400" b="0" strike="noStrike" spc="-1">
                <a:solidFill>
                  <a:srgbClr val="000000"/>
                </a:solidFill>
                <a:latin typeface="Tw Cen MT"/>
                <a:ea typeface="Verdana"/>
              </a:rPr>
              <a:t>              </a:t>
            </a:r>
            <a:r>
              <a:rPr lang="ru-RU" sz="1800" b="0" strike="noStrike" spc="-1">
                <a:solidFill>
                  <a:srgbClr val="050505"/>
                </a:solidFill>
                <a:latin typeface="Times New Roman"/>
                <a:ea typeface="Verdana"/>
              </a:rPr>
              <a:t>Носкова Л.Н., учитель начальных классов. 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88000" y="764640"/>
            <a:ext cx="9359280" cy="31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Пояснительная записка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конкретизирует: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нормативные акты и учебно-методические документы, на основании которых разработана рабочая программа;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роль учебного курса, предмета в достижении обучающимися с ОВЗ планируемых результатов освоения основной образовательной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программы школы;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- обоснование выбора содержания части программы по учебному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предмету, формируемой участниками образовательных отношений/компонента образовательной организации.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32000" y="739080"/>
            <a:ext cx="9503280" cy="338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2. Общая характеристика учебного предмета, курса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данном разделе раскрывается роль и значимость предмета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с точки зрения целей образования категории обучающихся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с ОВЗ (с опорой на ФГОС НОО ОВЗ, утв. приказом Минобрнауки России № 1598 от 19 декабря 2014 года), современных требований к результатам освоения АООП;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расставляются акценты в осуществлении связи обучения по предмету с практикой и с актуальными проблемами социализации и дальнейшей социальной адаптации лиц с ОВЗ.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88000" y="936000"/>
            <a:ext cx="9575280" cy="278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3. Описание места учебного предмета, курса в учебном плане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Данный раздел предполагает указание классов, в которых планируется освоение данной рабочей программы, и количества часов, выделенных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освоение программы, а также разделение на инвариантную и вариативную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(формируемую участниками образовательных отношений/компонент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образовательной организации) части.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648000"/>
            <a:ext cx="997056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4.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Описание ценностных ориентиров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содержания учебного предмета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109440" y="1408680"/>
            <a:ext cx="9861120" cy="409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Ценностные ориентиры – одна из задач образования, в том числе учащегося с ОВЗ. Они прививаются в доступной форме и включают: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Ценность жизни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Ценность добра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Ценность свободы, чести и достоинства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Ценность природы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Ценность красоты и гармонии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Ценность истины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Ценность семьи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Ценность труда и творчества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Ценность гражданственности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Ценность патриотизма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Ценность человечества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35600" y="1520280"/>
            <a:ext cx="942768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данном разделе отражаются личностные, метапредметные и предметные результаты освоения учебного предмета, согласующиеся с поставленными ранее целями освоения рабочей программы. Результаты отражают как общие (общественные и государственные), так и особые (для данной категории обучающихся с ОВЗ) образовательные потребности, сформулированы в деятельностной форме.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Необходимо показать связь планируемых образовательных результатов с достижением коррекционных целей образования в ходе освоения содержания учебного предмета обучающимися с ОВЗ.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304920" y="541800"/>
            <a:ext cx="97750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5.  Личностные, метапредметные и предметные результаты освоения конкретного учебного предмета, курса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428760"/>
            <a:ext cx="10080000" cy="259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6. Содержание учебного предмета, курса включает: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060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Наименование разделов учебной программы и характеристику основных содержательных линий. Проектирование содержания  учебного предмета, количество часов на изучение каждой темы раздела осуществляется в соответствии с ФГОС НОО, ФГОС НОО обучающихся с ОВЗ,  категории обучающихся с ОВЗ. (</a:t>
            </a:r>
            <a:r>
              <a:rPr lang="ru-RU" sz="1800" b="0" strike="noStrike" spc="-1">
                <a:solidFill>
                  <a:srgbClr val="050505"/>
                </a:solidFill>
                <a:latin typeface="Times New Roman"/>
                <a:ea typeface="Times New Roman"/>
              </a:rPr>
              <a:t>Внести изменений  в АООП НОО в содержательный раздел пункт «Программы учебных предметов, курсов коррекционно-развивающей области».)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13" name="Table 2"/>
          <p:cNvGraphicFramePr/>
          <p:nvPr/>
        </p:nvGraphicFramePr>
        <p:xfrm>
          <a:off x="1217880" y="3230280"/>
          <a:ext cx="7487640" cy="2382120"/>
        </p:xfrm>
        <a:graphic>
          <a:graphicData uri="http://schemas.openxmlformats.org/drawingml/2006/table">
            <a:tbl>
              <a:tblPr/>
              <a:tblGrid>
                <a:gridCol w="3740040"/>
                <a:gridCol w="3747960"/>
              </a:tblGrid>
              <a:tr h="36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Раздел программы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Раздел программы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014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1) Числа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2) Величины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3) Арифметические действия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4) Текстовые задачи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5)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Пространственные</a:t>
                      </a:r>
                      <a:r>
                        <a:rPr lang="ru-RU" sz="1800" b="0" strike="noStrike" spc="-106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отношения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и</a:t>
                      </a:r>
                      <a:r>
                        <a:rPr lang="ru-RU" sz="1800" b="0" strike="noStrike" spc="49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геометрические</a:t>
                      </a:r>
                      <a:r>
                        <a:rPr lang="ru-RU" sz="1800" b="0" strike="noStrike" spc="-106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фигуры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6)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Математическая информация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1) Числа и величины.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2) Арифметические действия.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3) Работа с текстовыми задачами.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4)Пространственные отношения. Геометрические фигуры.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5) Геометрические величины.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40"/>
                        </a:spcAf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6) Работа с информацией.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14" name="CustomShape 3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627480"/>
            <a:ext cx="9935280" cy="7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7.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Тематическое планирование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с определением основных видов учебной деятельности обучающихся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116" name="Table 2"/>
          <p:cNvGraphicFramePr/>
          <p:nvPr/>
        </p:nvGraphicFramePr>
        <p:xfrm>
          <a:off x="0" y="1830240"/>
          <a:ext cx="10080000" cy="2628720"/>
        </p:xfrm>
        <a:graphic>
          <a:graphicData uri="http://schemas.openxmlformats.org/drawingml/2006/table">
            <a:tbl>
              <a:tblPr/>
              <a:tblGrid>
                <a:gridCol w="287640"/>
                <a:gridCol w="1010880"/>
                <a:gridCol w="769680"/>
                <a:gridCol w="1270080"/>
                <a:gridCol w="1818000"/>
                <a:gridCol w="1388520"/>
                <a:gridCol w="1814040"/>
                <a:gridCol w="1721520"/>
              </a:tblGrid>
              <a:tr h="262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Тема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раздела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Кол-во часов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Программное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7"/>
                        </a:spcBef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Методы</a:t>
                      </a:r>
                      <a:r>
                        <a:rPr lang="ru-RU" sz="2000" b="0" strike="noStrike" spc="15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и</a:t>
                      </a:r>
                      <a:r>
                        <a:rPr lang="ru-RU" sz="2000" b="0" strike="noStrike" spc="15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формы</a:t>
                      </a:r>
                      <a:r>
                        <a:rPr lang="ru-RU" sz="2000" b="0" strike="noStrike" spc="15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</a:t>
                      </a:r>
                      <a:r>
                        <a:rPr lang="ru-RU" sz="2000" b="0" strike="noStrike" spc="18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обучения. Характеристика</a:t>
                      </a:r>
                      <a:r>
                        <a:rPr lang="ru-RU" sz="2000" b="0" strike="noStrike" spc="1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деятельности</a:t>
                      </a:r>
                      <a:r>
                        <a:rPr lang="ru-RU" sz="2000" b="0" strike="noStrike" spc="1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обучающихся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обучения и коррекционная работа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Деятельность учителя с учетом программы воспитания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Электронные (цифровые) образовательные ресурсы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7" name="CustomShape 3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880920"/>
            <a:ext cx="10080000" cy="478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8. Описание материально-технического обеспечения образовательной деятельности: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печатные пособия (учебники указываются с теми годами издания, которые имеются в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школьной библиотеке и будут выданы обучающимся для освоение тем и разделов рабочей программы по учебному предмету);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экранно-звуковые пособия (могут быть в цифровом виде);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технические средства обучения (средства ИКТ);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цифровые и электронные образовательные ресурсы;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учебно-практическое и учебно-лабораторное оборудование;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натуральные объекты;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демонстрационные пособия;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музыкальные инструменты;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натуральный фонд.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520560"/>
            <a:ext cx="10080000" cy="7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Нозологические группы лиц с ОВЗ</a:t>
            </a:r>
            <a:endParaRPr lang="ru-RU" sz="3600" b="0" strike="noStrike" spc="-1">
              <a:latin typeface="Arial"/>
            </a:endParaRPr>
          </a:p>
        </p:txBody>
      </p:sp>
      <p:graphicFrame>
        <p:nvGraphicFramePr>
          <p:cNvPr id="80" name="Диаграмма 85"/>
          <p:cNvGraphicFramePr/>
          <p:nvPr/>
        </p:nvGraphicFramePr>
        <p:xfrm>
          <a:off x="864000" y="1262880"/>
          <a:ext cx="9012960" cy="440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" name="CustomShape 2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617760"/>
            <a:ext cx="10080000" cy="468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8000"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Заключение ПМПК- </a:t>
            </a:r>
            <a:endParaRPr lang="ru-RU" sz="44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Bef>
                <a:spcPts val="499"/>
              </a:spcBef>
            </a:pPr>
            <a:r>
              <a:rPr lang="ru-RU" sz="28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это </a:t>
            </a:r>
            <a:r>
              <a:rPr lang="ru-RU" sz="28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единственный документ</a:t>
            </a:r>
            <a:r>
              <a:rPr lang="ru-RU" sz="28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, дающий учащемуся право:</a:t>
            </a:r>
            <a:endParaRPr lang="ru-RU" sz="28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Bef>
                <a:spcPts val="499"/>
              </a:spcBef>
            </a:pPr>
            <a:r>
              <a:rPr lang="ru-RU" sz="28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- учиться по адаптированной образовательной программе;</a:t>
            </a:r>
            <a:endParaRPr lang="ru-RU" sz="28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Bef>
                <a:spcPts val="499"/>
              </a:spcBef>
            </a:pPr>
            <a:r>
              <a:rPr lang="ru-RU" sz="28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-  на создание специальных условий, указанных в заключении ПМПК и предусмотренных в ФГОС, СанПиН и других нормативно-правовых актах.</a:t>
            </a:r>
            <a:endParaRPr lang="ru-RU" sz="28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Bef>
                <a:spcPts val="499"/>
              </a:spcBef>
            </a:pPr>
            <a:endParaRPr lang="ru-RU" sz="28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Bef>
                <a:spcPts val="499"/>
              </a:spcBef>
            </a:pPr>
            <a:r>
              <a:rPr lang="ru-RU" sz="28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Инвалидность не дает таких прав и не гарантирует признание учащегося обучающимся с ОВЗ.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673200"/>
            <a:ext cx="10080000" cy="497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0000"/>
          </a:bodyPr>
          <a:lstStyle/>
          <a:p>
            <a:pPr marL="108000">
              <a:lnSpc>
                <a:spcPct val="100000"/>
              </a:lnSpc>
              <a:spcAft>
                <a:spcPts val="1060"/>
              </a:spcAft>
            </a:pPr>
            <a:r>
              <a:rPr lang="ru-RU" sz="2400" b="0" strike="noStrike" spc="-1">
                <a:solidFill>
                  <a:srgbClr val="050505"/>
                </a:solidFill>
                <a:latin typeface="Arial"/>
                <a:ea typeface="DejaVu Sans"/>
              </a:rPr>
              <a:t>Деятельность ППк в ОО:</a:t>
            </a:r>
            <a:endParaRPr lang="ru-RU" sz="24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Aft>
                <a:spcPts val="1060"/>
              </a:spcAft>
            </a:pPr>
            <a:r>
              <a:rPr lang="ru-RU" sz="2400" b="0" strike="noStrike" spc="-1">
                <a:solidFill>
                  <a:srgbClr val="050505"/>
                </a:solidFill>
                <a:latin typeface="Arial"/>
                <a:ea typeface="DejaVu Sans"/>
              </a:rPr>
              <a:t>1) Выявление и ранняя диагностика отклонений в развитии.</a:t>
            </a:r>
            <a:endParaRPr lang="ru-RU" sz="24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Aft>
                <a:spcPts val="1060"/>
              </a:spcAft>
            </a:pPr>
            <a:r>
              <a:rPr lang="ru-RU" sz="2400" b="0" strike="noStrike" spc="-1">
                <a:solidFill>
                  <a:srgbClr val="050505"/>
                </a:solidFill>
                <a:latin typeface="Arial"/>
                <a:ea typeface="DejaVu Sans"/>
              </a:rPr>
              <a:t>2) Ведение документации, отражающей развитие учащегося, уровень школьной успешности.</a:t>
            </a:r>
            <a:endParaRPr lang="ru-RU" sz="24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Aft>
                <a:spcPts val="1060"/>
              </a:spcAft>
            </a:pPr>
            <a:r>
              <a:rPr lang="ru-RU" sz="2400" b="0" strike="noStrike" spc="-1">
                <a:solidFill>
                  <a:srgbClr val="050505"/>
                </a:solidFill>
                <a:latin typeface="Arial"/>
                <a:ea typeface="DejaVu Sans"/>
              </a:rPr>
              <a:t>3) Обследование учащегося специалистами ППк по инициативе родителей (законных представителей), по инициативе  педагогов (с согласия родителей (законных представителей).</a:t>
            </a:r>
            <a:endParaRPr lang="ru-RU" sz="24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Aft>
                <a:spcPts val="1060"/>
              </a:spcAft>
            </a:pPr>
            <a:r>
              <a:rPr lang="ru-RU" sz="2400" b="0" strike="noStrike" spc="-1">
                <a:solidFill>
                  <a:srgbClr val="050505"/>
                </a:solidFill>
                <a:latin typeface="Arial"/>
                <a:ea typeface="DejaVu Sans"/>
              </a:rPr>
              <a:t>4) При необходимости углубленной диагностики рекомендует родителям  (законным представителям) обратиться в ПМПК.</a:t>
            </a:r>
            <a:endParaRPr lang="ru-RU" sz="24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Aft>
                <a:spcPts val="1060"/>
              </a:spcAft>
            </a:pPr>
            <a:r>
              <a:rPr lang="ru-RU" sz="2400" b="0" strike="noStrike" spc="-1">
                <a:solidFill>
                  <a:srgbClr val="050505"/>
                </a:solidFill>
                <a:latin typeface="Arial"/>
                <a:ea typeface="DejaVu Sans"/>
              </a:rPr>
              <a:t>5) Организация обучения по АООП НОО на основе заключения ПМПК по заявлению  родителей (законных представителей).</a:t>
            </a:r>
            <a:endParaRPr lang="ru-RU" sz="24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Aft>
                <a:spcPts val="1060"/>
              </a:spcAft>
            </a:pPr>
            <a:r>
              <a:rPr lang="ru-RU" sz="2400" b="0" strike="noStrike" spc="-1">
                <a:solidFill>
                  <a:srgbClr val="050505"/>
                </a:solidFill>
                <a:latin typeface="Arial"/>
                <a:ea typeface="DejaVu Sans"/>
              </a:rPr>
              <a:t>6) Проектирование АООП НОО, АООП ООО, рабочих программ по учебным предметам, коррекционным курсам для обучающихся с ОВЗ. </a:t>
            </a:r>
            <a:endParaRPr lang="ru-RU" sz="24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Aft>
                <a:spcPts val="1060"/>
              </a:spcAf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511560"/>
            <a:ext cx="10080000" cy="51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Согласно Федеральному закону «Об образовании в РФ», опираясь на рекомендации  ПМПК и выбор родителей, обучающиеся с ОВЗ могут обучаться в условиях: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1) Специального (коррекционного) образования (отдельные общеобразовательные организации, реализующие исключительно АООП);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2) Инклюзивного образования учащихся с ОВЗ (в массовой школе в одном классе с нормативно развивающимися детьми);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3) В отдельных классах, реализующих исключительно АООП, в общеобразовательных школах;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4) В системе надомного обучения в любых типах школ;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5) В условиях семейного образования в любых типах школ.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296000" y="1607760"/>
            <a:ext cx="8099280" cy="32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Рисунок 101"/>
          <p:cNvPicPr/>
          <p:nvPr/>
        </p:nvPicPr>
        <p:blipFill>
          <a:blip r:embed="rId2"/>
          <a:stretch/>
        </p:blipFill>
        <p:spPr>
          <a:xfrm>
            <a:off x="3246120" y="1174680"/>
            <a:ext cx="3089160" cy="408060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102"/>
          <p:cNvPicPr/>
          <p:nvPr/>
        </p:nvPicPr>
        <p:blipFill>
          <a:blip r:embed="rId3"/>
          <a:stretch/>
        </p:blipFill>
        <p:spPr>
          <a:xfrm>
            <a:off x="6480000" y="1157040"/>
            <a:ext cx="3032280" cy="409824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103"/>
          <p:cNvPicPr/>
          <p:nvPr/>
        </p:nvPicPr>
        <p:blipFill>
          <a:blip r:embed="rId4"/>
          <a:stretch/>
        </p:blipFill>
        <p:spPr>
          <a:xfrm>
            <a:off x="216000" y="1152000"/>
            <a:ext cx="2865240" cy="401868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0" y="589320"/>
            <a:ext cx="1008000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«Реестр примерных программ» (</a:t>
            </a:r>
            <a:r>
              <a:rPr lang="en-US" sz="1800" b="0" u="sng" strike="noStrike" spc="-1">
                <a:solidFill>
                  <a:srgbClr val="56BCFE"/>
                </a:solidFill>
                <a:uFillTx/>
                <a:latin typeface="Arial"/>
                <a:ea typeface="DejaVu Sans"/>
                <a:hlinkClick r:id="rId5"/>
              </a:rPr>
              <a:t>http://fgosreestr.ru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) Учебные издания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783360"/>
            <a:ext cx="10080000" cy="43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8000">
              <a:lnSpc>
                <a:spcPct val="100000"/>
              </a:lnSpc>
              <a:spcAft>
                <a:spcPts val="1060"/>
              </a:spcAft>
            </a:pPr>
            <a:r>
              <a:rPr lang="ru-RU" sz="28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Для обучающихся с ОВЗ, обучение которых осуществляется по первому варианту (5.1, 6.1, 7.1) АООП НОО, рабочая программа учебного предмета, курса разрабатывается на основе:</a:t>
            </a:r>
            <a:endParaRPr lang="ru-RU" sz="28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Aft>
                <a:spcPts val="1060"/>
              </a:spcAft>
            </a:pPr>
            <a:r>
              <a:rPr lang="ru-RU" sz="28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1) Примерной рабочей  программы начального общего образования учебного предмета, курса (</a:t>
            </a:r>
            <a:r>
              <a:rPr lang="en-US" sz="2800" b="0" u="sng" strike="noStrike" spc="-1">
                <a:solidFill>
                  <a:srgbClr val="56BCFE"/>
                </a:solidFill>
                <a:uFillTx/>
                <a:latin typeface="Times New Roman"/>
                <a:ea typeface="DejaVu Sans"/>
                <a:hlinkClick r:id="rId2"/>
              </a:rPr>
              <a:t>http://fgosreestr.ru</a:t>
            </a:r>
            <a:r>
              <a:rPr lang="ru-RU" sz="28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 );</a:t>
            </a:r>
            <a:endParaRPr lang="ru-RU" sz="2800" b="0" strike="noStrike" spc="-1"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lang="ru-RU" sz="28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2) Рабочей программы учебного предмета, курса, включенной в  содержательный раздел  основной образовательной программы начального общего образования МОУ «Устье-Угольская школа»;</a:t>
            </a:r>
            <a:endParaRPr lang="ru-RU" sz="28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Aft>
                <a:spcPts val="1060"/>
              </a:spcAft>
            </a:pPr>
            <a:r>
              <a:rPr lang="ru-RU" sz="28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3) Учебного плана МОУ «Устье-Угольская школа».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592200"/>
            <a:ext cx="10080000" cy="447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обучающихся с ОВЗ, обучение которых осуществляется по второму варианту </a:t>
            </a:r>
            <a:r>
              <a:rPr lang="ru-RU" sz="24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(7.2, 5.2, 6.2)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АООП НОО, рабочая программа учебного предмета, курса разрабатывается на основе: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1) Примерных рабочих программ по отдельным учебным предметам и коррекционным курсам по адаптированной основной общеобразовательной программе начального общего образования (</a:t>
            </a:r>
            <a:r>
              <a:rPr lang="en-US" sz="2400" b="0" u="sng" strike="noStrike" spc="-1">
                <a:solidFill>
                  <a:srgbClr val="56BCFE"/>
                </a:solidFill>
                <a:uFillTx/>
                <a:latin typeface="Times New Roman"/>
                <a:ea typeface="DejaVu Sans"/>
                <a:hlinkClick r:id="rId2"/>
              </a:rPr>
              <a:t>http://fgosreestr.ru</a:t>
            </a:r>
            <a:r>
              <a:rPr lang="ru-RU" sz="24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 )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2)  Рабочей программы учебного предмета, курса, включенной в  содержательный раздел  адаптированной основной образовательной программы начального общего образования </a:t>
            </a:r>
            <a:r>
              <a:rPr lang="ru-RU" sz="24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(7.2, 5.2, 6.2)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МОУ «Устье-Угольская школа»;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50505"/>
                </a:solidFill>
                <a:latin typeface="Times New Roman"/>
                <a:ea typeface="DejaVu Sans"/>
              </a:rPr>
              <a:t>3) Учебного плана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МОУ «Устье-Угольская школа».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576000"/>
            <a:ext cx="10080000" cy="46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Структура АРП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НОО обучающихся с ОВЗ отдельных учебных предметов, коррекционных курсов должны содержать: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1) Пояснительную записку, в которой конкретизируются общие цели при получении НОО с учетом специфики учебного предмета, коррекционного курса;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2) Общую характеристику учебного предмета, коррекционного курса;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3) Описание места учебного предмета, коррекционного курса в учебном плане;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4) Описание ценностных ориентиров содержания учебного предмета;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5) Личностные, метапредметные и предметные результаты освоения конкретного учебного предмета, коррекционного курса;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6) Содержание учебного предмета, коррекционного курса;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7) Тематическое планирование с определением основных видов учебной деятельности обучающихся;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8) Описание материально-технического обеспечения образовательного процесса.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0" y="24840"/>
            <a:ext cx="100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50505"/>
                </a:solidFill>
                <a:latin typeface="Times New Roman"/>
                <a:ea typeface="DejaVu Sans"/>
              </a:rPr>
              <a:t>МОУ «Устье-Угольская школа»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1262</Words>
  <Application>Microsoft Office PowerPoint</Application>
  <PresentationFormat>Произвольный</PresentationFormat>
  <Paragraphs>138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Владимир</dc:creator>
  <cp:lastModifiedBy>VIRO</cp:lastModifiedBy>
  <cp:revision>43</cp:revision>
  <dcterms:created xsi:type="dcterms:W3CDTF">2022-10-06T13:51:15Z</dcterms:created>
  <dcterms:modified xsi:type="dcterms:W3CDTF">2022-10-10T04:59:17Z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