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8" r:id="rId3"/>
    <p:sldId id="299" r:id="rId4"/>
    <p:sldId id="300" r:id="rId5"/>
    <p:sldId id="307" r:id="rId6"/>
    <p:sldId id="308" r:id="rId7"/>
    <p:sldId id="304" r:id="rId8"/>
    <p:sldId id="309" r:id="rId9"/>
    <p:sldId id="276" r:id="rId10"/>
  </p:sldIdLst>
  <p:sldSz cx="9144000" cy="6858000" type="screen4x3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CFE"/>
    <a:srgbClr val="000066"/>
    <a:srgbClr val="0000FF"/>
    <a:srgbClr val="990033"/>
    <a:srgbClr val="000099"/>
    <a:srgbClr val="44C6EE"/>
    <a:srgbClr val="EFED9D"/>
    <a:srgbClr val="E4D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4" autoAdjust="0"/>
    <p:restoredTop sz="91594" autoAdjust="0"/>
  </p:normalViewPr>
  <p:slideViewPr>
    <p:cSldViewPr>
      <p:cViewPr>
        <p:scale>
          <a:sx n="75" d="100"/>
          <a:sy n="75" d="100"/>
        </p:scale>
        <p:origin x="-162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718" y="-102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66443E-E43D-4D47-A2BE-C0641B7A61D8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5E329B-1F1B-497F-8528-1DB487F7B3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50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008E3-BFBF-46C6-94C3-859590FC53CC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008E3-BFBF-46C6-94C3-859590FC53CC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008E3-BFBF-46C6-94C3-859590FC53CC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008E3-BFBF-46C6-94C3-859590FC53CC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008E3-BFBF-46C6-94C3-859590FC53CC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008E3-BFBF-46C6-94C3-859590FC53CC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008E3-BFBF-46C6-94C3-859590FC53CC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5EFB3F-8741-4FD1-A37D-FD478B1BD34D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D3897-BDD1-443D-8072-42C77C9B7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AA005-8A60-4675-A42B-736DFF4C6F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2E681-8D1E-4DCD-AF13-1ABC62D78C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21684-2077-4350-9F1C-81B4E5CD0E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B4604-F86E-453B-8FAE-6841C4AB77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B0E04-8882-450B-8CB8-DC97C45FCE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2795A-CF66-4C87-B444-394FD6619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602C1-81E9-4A7C-AFE6-AEA880A31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6088A-047B-48A8-AE41-BBFBD199A4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198FD-DFA9-4FDE-9DC5-F1413CDA0C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743E2-7536-4615-816F-61615D558C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C78465AF-A820-4CCF-A3B1-13A3F021857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подложка_светл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логотип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87313"/>
            <a:ext cx="14398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644900"/>
            <a:ext cx="3168650" cy="25447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763713" y="188913"/>
            <a:ext cx="7380287" cy="1036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>
                <a:solidFill>
                  <a:srgbClr val="333399"/>
                </a:solidFill>
                <a:latin typeface="Arial" charset="0"/>
              </a:rPr>
              <a:t>Автономное образовательное учреждение Вологодской области </a:t>
            </a:r>
            <a:br>
              <a:rPr lang="ru-RU" altLang="ru-RU" sz="1400">
                <a:solidFill>
                  <a:srgbClr val="333399"/>
                </a:solidFill>
                <a:latin typeface="Arial" charset="0"/>
              </a:rPr>
            </a:br>
            <a:r>
              <a:rPr lang="ru-RU" altLang="ru-RU" sz="1400">
                <a:solidFill>
                  <a:srgbClr val="333399"/>
                </a:solidFill>
                <a:latin typeface="Arial" charset="0"/>
              </a:rPr>
              <a:t>дополнительного профессионального образования</a:t>
            </a:r>
          </a:p>
          <a:p>
            <a:pPr algn="ctr" eaLnBrk="1" hangingPunct="1"/>
            <a:r>
              <a:rPr lang="ru-RU" altLang="ru-RU" sz="1400">
                <a:solidFill>
                  <a:srgbClr val="333399"/>
                </a:solidFill>
                <a:latin typeface="Arial" charset="0"/>
              </a:rPr>
              <a:t>(повышения квалификации) специалистов</a:t>
            </a:r>
            <a:r>
              <a:rPr lang="ru-RU" altLang="ru-RU" sz="1600" b="1">
                <a:solidFill>
                  <a:srgbClr val="333399"/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en-US" altLang="ru-RU" b="1">
                <a:solidFill>
                  <a:srgbClr val="333399"/>
                </a:solidFill>
                <a:latin typeface="Arial" charset="0"/>
              </a:rPr>
              <a:t>«</a:t>
            </a:r>
            <a:r>
              <a:rPr lang="ru-RU" altLang="ru-RU" b="1">
                <a:solidFill>
                  <a:srgbClr val="333399"/>
                </a:solidFill>
                <a:latin typeface="Arial" charset="0"/>
              </a:rPr>
              <a:t>Вологодский институт развития образования</a:t>
            </a:r>
            <a:r>
              <a:rPr lang="en-US" altLang="ru-RU" b="1">
                <a:solidFill>
                  <a:srgbClr val="333399"/>
                </a:solidFill>
                <a:latin typeface="Arial" charset="0"/>
              </a:rPr>
              <a:t>»</a:t>
            </a:r>
            <a:endParaRPr lang="ru-RU" altLang="ru-RU" b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0" y="1484785"/>
            <a:ext cx="9170988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Психофизиологические особенности обучающихся с ЗПР на ступени основного общего образования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>
            <a:off x="0" y="637857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11188" y="6381750"/>
            <a:ext cx="7885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0066"/>
                </a:solidFill>
                <a:latin typeface="Arial" charset="0"/>
              </a:rPr>
              <a:t>Вологда, </a:t>
            </a:r>
            <a:r>
              <a:rPr lang="ru-RU" altLang="ru-RU" sz="1600" b="1" dirty="0" smtClean="0">
                <a:solidFill>
                  <a:srgbClr val="000066"/>
                </a:solidFill>
                <a:latin typeface="Arial" charset="0"/>
              </a:rPr>
              <a:t> 2022 </a:t>
            </a:r>
            <a:r>
              <a:rPr lang="ru-RU" altLang="ru-RU" sz="1600" b="1" dirty="0">
                <a:solidFill>
                  <a:srgbClr val="000066"/>
                </a:solidFill>
                <a:latin typeface="Arial" charset="0"/>
              </a:rPr>
              <a:t>г.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865688" y="4625975"/>
            <a:ext cx="4248150" cy="16312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Оксана Васильевна Зорина,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методист кафедры психологии и коррекционной педагогики, 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тел. (8172)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75-30-12, 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e-mail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: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corped-viro@yandex.ru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274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>
                <a:solidFill>
                  <a:srgbClr val="333399"/>
                </a:solidFill>
                <a:latin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900113" y="476250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287338" y="6656388"/>
            <a:ext cx="8532812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510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938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75424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1653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ru-RU" sz="3500" b="1" i="0" u="sng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Задержка психического развития (ЗПР) </a:t>
                      </a:r>
                      <a:endParaRPr lang="ru-RU" sz="3500" b="1" i="0" u="sng" kern="120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обратимые </a:t>
                      </a: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нарушения интеллектуальной и эмоционально-волевой сферы, сопровождающиеся специфическими трудностями в обучении.</a:t>
                      </a:r>
                    </a:p>
                    <a:p>
                      <a:pPr algn="ctr"/>
                      <a:r>
                        <a:rPr lang="ru-RU" sz="35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35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USER\Desktop\2022 год\Сентябрь 2022\30 сентября вебинар\shutterstock_5699373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4521" y="3430587"/>
            <a:ext cx="4258445" cy="3044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274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>
                <a:solidFill>
                  <a:srgbClr val="333399"/>
                </a:solidFill>
                <a:latin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900113" y="476250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287338" y="6656388"/>
            <a:ext cx="8532812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510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938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804789"/>
              </p:ext>
            </p:extLst>
          </p:nvPr>
        </p:nvGraphicFramePr>
        <p:xfrm>
          <a:off x="0" y="620688"/>
          <a:ext cx="9144000" cy="689666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96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i="0" u="sng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Причины ЗПР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1916832"/>
          <a:ext cx="7920880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934316">
                <a:tc>
                  <a:txBody>
                    <a:bodyPr/>
                    <a:lstStyle/>
                    <a:p>
                      <a:pPr algn="ctr"/>
                      <a:r>
                        <a:rPr lang="ru-RU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Биологические</a:t>
                      </a:r>
                      <a:endParaRPr lang="ru-RU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chemeClr val="tx1"/>
                          </a:solidFill>
                        </a:rPr>
                        <a:t>Социальные</a:t>
                      </a:r>
                    </a:p>
                    <a:p>
                      <a:pPr algn="ctr"/>
                      <a:r>
                        <a:rPr lang="ru-RU" sz="2500" dirty="0" smtClean="0">
                          <a:solidFill>
                            <a:schemeClr val="tx1"/>
                          </a:solidFill>
                        </a:rPr>
                        <a:t>(средовые)</a:t>
                      </a:r>
                      <a:endParaRPr lang="ru-RU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57562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органические повреждения ЦНС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длительное ограничение жизнедеятельности ребёнка</a:t>
                      </a:r>
                      <a:endParaRPr lang="ru-RU" sz="2000" dirty="0"/>
                    </a:p>
                  </a:txBody>
                  <a:tcPr/>
                </a:tc>
              </a:tr>
              <a:tr h="1057562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патологии беременности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неблагоприятные условия воспитания</a:t>
                      </a:r>
                      <a:endParaRPr lang="ru-RU" sz="2000" dirty="0"/>
                    </a:p>
                  </a:txBody>
                  <a:tcPr/>
                </a:tc>
              </a:tr>
              <a:tr h="1149583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тяжелые соматические заболевания ребенка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педагогическая запущенность</a:t>
                      </a:r>
                      <a:endParaRPr lang="ru-RU" sz="2000" dirty="0"/>
                    </a:p>
                  </a:txBody>
                  <a:tcPr/>
                </a:tc>
              </a:tr>
              <a:tr h="1057562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черепно-мозговые травмы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ограниченные эмоциональные контакты с ребёнком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 bwMode="auto">
          <a:xfrm rot="19330332">
            <a:off x="6032180" y="1032645"/>
            <a:ext cx="198219" cy="929962"/>
          </a:xfrm>
          <a:prstGeom prst="downArrow">
            <a:avLst>
              <a:gd name="adj1" fmla="val 50000"/>
              <a:gd name="adj2" fmla="val 37975"/>
            </a:avLst>
          </a:prstGeom>
          <a:solidFill>
            <a:srgbClr val="3F3FF7"/>
          </a:solidFill>
          <a:ln w="25400" cap="flat" cmpd="sng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 rot="1604234">
            <a:off x="2963089" y="1035720"/>
            <a:ext cx="206448" cy="923813"/>
          </a:xfrm>
          <a:prstGeom prst="downArrow">
            <a:avLst>
              <a:gd name="adj1" fmla="val 50000"/>
              <a:gd name="adj2" fmla="val 37975"/>
            </a:avLst>
          </a:prstGeom>
          <a:solidFill>
            <a:srgbClr val="3F3FF7"/>
          </a:solidFill>
          <a:ln w="25400" cap="flat" cmpd="sng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274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>
                <a:solidFill>
                  <a:srgbClr val="333399"/>
                </a:solidFill>
                <a:latin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900113" y="476250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287338" y="6656388"/>
            <a:ext cx="8532812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510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938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501847"/>
              </p:ext>
            </p:extLst>
          </p:nvPr>
        </p:nvGraphicFramePr>
        <p:xfrm>
          <a:off x="971600" y="980728"/>
          <a:ext cx="7956376" cy="6937248"/>
        </p:xfrm>
        <a:graphic>
          <a:graphicData uri="http://schemas.openxmlformats.org/drawingml/2006/table">
            <a:tbl>
              <a:tblPr/>
              <a:tblGrid>
                <a:gridCol w="7956376"/>
              </a:tblGrid>
              <a:tr h="5472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Особенности познавательной </a:t>
                      </a:r>
                      <a:r>
                        <a:rPr lang="ru-RU" sz="30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сферы</a:t>
                      </a:r>
                      <a:endParaRPr lang="ru-RU" sz="3000" b="1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500" b="1" i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неустойчивость внимания, трудности переключения с одного вида деятельности на другой;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механическое заучивание;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несформированность мыслительной деятельности;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трудности  построения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логических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суждений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23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3500" b="1" i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274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>
                <a:solidFill>
                  <a:srgbClr val="333399"/>
                </a:solidFill>
                <a:latin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900113" y="476250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287338" y="6656388"/>
            <a:ext cx="8532812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510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938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88307"/>
              </p:ext>
            </p:extLst>
          </p:nvPr>
        </p:nvGraphicFramePr>
        <p:xfrm>
          <a:off x="900113" y="836712"/>
          <a:ext cx="7956376" cy="7022592"/>
        </p:xfrm>
        <a:graphic>
          <a:graphicData uri="http://schemas.openxmlformats.org/drawingml/2006/table">
            <a:tbl>
              <a:tblPr/>
              <a:tblGrid>
                <a:gridCol w="7956376"/>
              </a:tblGrid>
              <a:tr h="48760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Особенности речевого развития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500" b="1" i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слабость речевой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регуляции;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недостатки фонематической стороны речи;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более позднее и специфическое формирование навыков словообразования;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затруднения в формировании связных высказываний;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специфические нарушения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письма и чтения.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23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3500" b="1" i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274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>
                <a:solidFill>
                  <a:srgbClr val="333399"/>
                </a:solidFill>
                <a:latin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900113" y="476250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287338" y="6656388"/>
            <a:ext cx="8532812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510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938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90692"/>
              </p:ext>
            </p:extLst>
          </p:nvPr>
        </p:nvGraphicFramePr>
        <p:xfrm>
          <a:off x="971600" y="620688"/>
          <a:ext cx="7992888" cy="6028944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56283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Особенности </a:t>
                      </a:r>
                      <a:r>
                        <a:rPr lang="ru-RU" sz="30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саморегуляции и эмоционально-личностной сферы</a:t>
                      </a:r>
                      <a:endParaRPr lang="ru-RU" sz="3000" b="1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500" b="1" i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недостаточная сформированность </a:t>
                      </a:r>
                      <a:r>
                        <a:rPr lang="ru-RU" sz="28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саморегуляции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эмоциональная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дезорганизация;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замедленное и искажённое развитие самосознания.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23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3500" b="1" i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274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>
                <a:solidFill>
                  <a:srgbClr val="333399"/>
                </a:solidFill>
                <a:latin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900113" y="476250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287338" y="6656388"/>
            <a:ext cx="8532812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510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938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83376"/>
              </p:ext>
            </p:extLst>
          </p:nvPr>
        </p:nvGraphicFramePr>
        <p:xfrm>
          <a:off x="395536" y="620688"/>
          <a:ext cx="8496944" cy="602894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5900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Особенности учебной деятельности и специфики усвоения учебного </a:t>
                      </a:r>
                      <a:r>
                        <a:rPr lang="ru-RU" sz="30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материала</a:t>
                      </a:r>
                      <a:endParaRPr lang="ru-RU" sz="3000" b="1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500" b="1" i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слабая познавательная и поисковая активность;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неустойчивость</a:t>
                      </a:r>
                      <a:r>
                        <a:rPr lang="ru-RU" sz="2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формирования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учебных мотивов;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низкая результативность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учебной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работы;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неравномерный</a:t>
                      </a:r>
                      <a:r>
                        <a:rPr lang="ru-RU" sz="2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характер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работоспособности.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3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3500" b="1" i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274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>
                <a:solidFill>
                  <a:srgbClr val="333399"/>
                </a:solidFill>
                <a:latin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900113" y="476250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287338" y="6656388"/>
            <a:ext cx="8532812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510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938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60280"/>
              </p:ext>
            </p:extLst>
          </p:nvPr>
        </p:nvGraphicFramePr>
        <p:xfrm>
          <a:off x="395536" y="620688"/>
          <a:ext cx="8496944" cy="6809232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5900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Общие трудности обучающихся с ЗПР</a:t>
                      </a:r>
                      <a:endParaRPr lang="ru-RU" sz="3000" b="1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трудности произвольной саморегуляции; 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замедленный темп и неравномерное становление высших психических функций; 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затруднения</a:t>
                      </a:r>
                      <a:r>
                        <a:rPr lang="ru-RU" sz="2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познавательной деятельности;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дефицит познавательных, социально-перцептивных и коммуникативных способностей;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проблемы поведения и эмоциональной регуляции;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трудности взаимодействия с окружающими.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3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3500" b="1" i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9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274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>
                <a:solidFill>
                  <a:srgbClr val="333399"/>
                </a:solidFill>
                <a:latin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900113" y="476250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7653" name="Line 8"/>
          <p:cNvSpPr>
            <a:spLocks noChangeShapeType="1"/>
          </p:cNvSpPr>
          <p:nvPr/>
        </p:nvSpPr>
        <p:spPr bwMode="auto">
          <a:xfrm>
            <a:off x="287338" y="6656388"/>
            <a:ext cx="8532812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7654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938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Объект 2"/>
          <p:cNvSpPr txBox="1">
            <a:spLocks/>
          </p:cNvSpPr>
          <p:nvPr/>
        </p:nvSpPr>
        <p:spPr bwMode="auto">
          <a:xfrm>
            <a:off x="0" y="836712"/>
            <a:ext cx="889247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тел. (8172) 75-30-12, </a:t>
            </a:r>
            <a:endParaRPr lang="en-US" sz="3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</a:rPr>
              <a:t>e-mail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</a:rPr>
              <a:t>corped-viro@yandex.ru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ru-RU" altLang="ru-RU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F3FF7"/>
        </a:solidFill>
        <a:ln w="25400" cap="flat" cmpd="sng" algn="ctr">
          <a:solidFill>
            <a:srgbClr val="385D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F3FF7"/>
        </a:solidFill>
        <a:ln w="25400" cap="flat" cmpd="sng" algn="ctr">
          <a:solidFill>
            <a:srgbClr val="385D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334</Words>
  <Application>Microsoft Office PowerPoint</Application>
  <PresentationFormat>Экран (4:3)</PresentationFormat>
  <Paragraphs>84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VIRO</cp:lastModifiedBy>
  <cp:revision>256</cp:revision>
  <dcterms:created xsi:type="dcterms:W3CDTF">2013-02-26T08:08:52Z</dcterms:created>
  <dcterms:modified xsi:type="dcterms:W3CDTF">2022-09-29T12:53:55Z</dcterms:modified>
</cp:coreProperties>
</file>